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83" r:id="rId13"/>
    <p:sldId id="284" r:id="rId14"/>
    <p:sldId id="285" r:id="rId15"/>
    <p:sldId id="286" r:id="rId16"/>
    <p:sldId id="287" r:id="rId17"/>
    <p:sldId id="288" r:id="rId18"/>
    <p:sldId id="259" r:id="rId19"/>
    <p:sldId id="290" r:id="rId20"/>
    <p:sldId id="291" r:id="rId21"/>
    <p:sldId id="292" r:id="rId22"/>
    <p:sldId id="289" r:id="rId23"/>
    <p:sldId id="279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6D5C8-BCF3-AC43-BE7C-1B024D6E2D3F}" v="4" dt="2019-05-13T11:18:06.074"/>
    <p1510:client id="{D46DFC5D-4CD8-4956-BDBE-FF0E315F208F}" v="5" dt="2019-05-13T11:40:15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D46DFC5D-4CD8-4956-BDBE-FF0E315F208F}"/>
    <pc:docChg chg="delSld modSld">
      <pc:chgData name="Theresa Dietinger" userId="e24fb6068b9f4403" providerId="LiveId" clId="{D46DFC5D-4CD8-4956-BDBE-FF0E315F208F}" dt="2019-05-13T11:40:15.140" v="7"/>
      <pc:docMkLst>
        <pc:docMk/>
      </pc:docMkLst>
      <pc:sldChg chg="del">
        <pc:chgData name="Theresa Dietinger" userId="e24fb6068b9f4403" providerId="LiveId" clId="{D46DFC5D-4CD8-4956-BDBE-FF0E315F208F}" dt="2019-05-13T11:38:16.778" v="0" actId="2696"/>
        <pc:sldMkLst>
          <pc:docMk/>
          <pc:sldMk cId="3233586560" sldId="258"/>
        </pc:sldMkLst>
      </pc:sldChg>
      <pc:sldChg chg="modSp">
        <pc:chgData name="Theresa Dietinger" userId="e24fb6068b9f4403" providerId="LiveId" clId="{D46DFC5D-4CD8-4956-BDBE-FF0E315F208F}" dt="2019-05-13T11:40:15.140" v="7"/>
        <pc:sldMkLst>
          <pc:docMk/>
          <pc:sldMk cId="1562257417" sldId="259"/>
        </pc:sldMkLst>
        <pc:spChg chg="mod">
          <ac:chgData name="Theresa Dietinger" userId="e24fb6068b9f4403" providerId="LiveId" clId="{D46DFC5D-4CD8-4956-BDBE-FF0E315F208F}" dt="2019-05-13T11:40:15.140" v="7"/>
          <ac:spMkLst>
            <pc:docMk/>
            <pc:sldMk cId="1562257417" sldId="259"/>
            <ac:spMk id="3" creationId="{7EF7A73E-92F4-4392-AC81-86E33819AF2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76423511133066"/>
          <c:y val="0.15274653050942155"/>
          <c:w val="0.7021224428053624"/>
          <c:h val="0.71333148500248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Heuristische Evaluierung: Expedia.at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Matthias Gsell, Daniel Lamprecht, Theresa Dietinger</a:t>
            </a:r>
          </a:p>
        </p:txBody>
      </p:sp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Bedeutende positive Aspekte: 4</a:t>
            </a:r>
          </a:p>
          <a:p>
            <a:r>
              <a:rPr lang="de-DE" dirty="0" err="1"/>
              <a:t>Erwähnbare</a:t>
            </a:r>
            <a:r>
              <a:rPr lang="de-DE" dirty="0"/>
              <a:t> positive Aspekte: 5</a:t>
            </a:r>
          </a:p>
          <a:p>
            <a:r>
              <a:rPr lang="de-DE" dirty="0"/>
              <a:t>Unbedeutende positive Aspekte: 2</a:t>
            </a:r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899857"/>
              </p:ext>
            </p:extLst>
          </p:nvPr>
        </p:nvGraphicFramePr>
        <p:xfrm>
          <a:off x="6717370" y="1690688"/>
          <a:ext cx="4995127" cy="419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Negative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  <a:p>
            <a:r>
              <a:rPr lang="de-AT" dirty="0"/>
              <a:t>Last-Minute Flugdatum</a:t>
            </a:r>
          </a:p>
          <a:p>
            <a:r>
              <a:rPr lang="de-AT" dirty="0"/>
              <a:t>Ferienwohnung Reiseziel Fehlermeldung</a:t>
            </a:r>
          </a:p>
          <a:p>
            <a:r>
              <a:rPr lang="de-AT" dirty="0"/>
              <a:t>Auswahl nicht eindeutig zuzuordnen</a:t>
            </a:r>
          </a:p>
          <a:p>
            <a:r>
              <a:rPr lang="de-AT" dirty="0"/>
              <a:t>Falsche Fehlermeldung bei Flughafentransfer</a:t>
            </a:r>
          </a:p>
          <a:p>
            <a:r>
              <a:rPr lang="de-AT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5C10F-B388-4ED2-99A6-3C7D9049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062D58-2A58-A447-9EBF-0E8530B53693}"/>
              </a:ext>
            </a:extLst>
          </p:cNvPr>
          <p:cNvSpPr txBox="1"/>
          <p:nvPr/>
        </p:nvSpPr>
        <p:spPr>
          <a:xfrm>
            <a:off x="838200" y="1690688"/>
            <a:ext cx="5826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Füge Flug bei der Suche nach Hotel mit gleichen Abflugs- und Ankunftsort hinzu </a:t>
            </a:r>
            <a:r>
              <a:rPr lang="de-DE" dirty="0">
                <a:sym typeface="Wingdings" pitchFamily="2" charset="2"/>
              </a:rPr>
              <a:t> Fehlermeldung führt zu Desktop-Version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28A2D4E-34A7-914F-B88E-0F76C10077E3}"/>
              </a:ext>
            </a:extLst>
          </p:cNvPr>
          <p:cNvGraphicFramePr>
            <a:graphicFrameLocks noGrp="1"/>
          </p:cNvGraphicFramePr>
          <p:nvPr/>
        </p:nvGraphicFramePr>
        <p:xfrm>
          <a:off x="7253996" y="6492875"/>
          <a:ext cx="2784332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n01-dl-ästhetik_desktop.mp4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  <p:pic>
        <p:nvPicPr>
          <p:cNvPr id="10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7A006CD4-467A-524D-BEEB-E3894A26B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3996" y="1524050"/>
            <a:ext cx="2784332" cy="49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FF93A-A723-4839-9C5A-76546B49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Last-Minute Flugdatum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7AF5D1-DB32-B245-97C4-1D480367B33E}"/>
              </a:ext>
            </a:extLst>
          </p:cNvPr>
          <p:cNvSpPr txBox="1"/>
          <p:nvPr/>
        </p:nvSpPr>
        <p:spPr>
          <a:xfrm>
            <a:off x="838200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Abflugdatum muss in der Zukunft liegen </a:t>
            </a:r>
            <a:r>
              <a:rPr lang="de-DE" dirty="0">
                <a:sym typeface="Wingdings" pitchFamily="2" charset="2"/>
              </a:rPr>
              <a:t> User kann dennoch auch aktuellen Tag auswählen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Fehlervermeidung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E0B86D-3286-E84D-90B8-4C872A24A3F0}"/>
              </a:ext>
            </a:extLst>
          </p:cNvPr>
          <p:cNvGraphicFramePr>
            <a:graphicFrameLocks noGrp="1"/>
          </p:cNvGraphicFramePr>
          <p:nvPr/>
        </p:nvGraphicFramePr>
        <p:xfrm>
          <a:off x="7604428" y="6340475"/>
          <a:ext cx="2809637" cy="15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9637">
                  <a:extLst>
                    <a:ext uri="{9D8B030D-6E8A-4147-A177-3AD203B41FA5}">
                      <a16:colId xmlns:a16="http://schemas.microsoft.com/office/drawing/2014/main" val="3080101823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n02-dl-fehlervermeidung_lastminutedatum.mp4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526338"/>
                  </a:ext>
                </a:extLst>
              </a:tr>
            </a:tbl>
          </a:graphicData>
        </a:graphic>
      </p:graphicFrame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8612BB37-D1A1-814E-832D-566B708C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4428" y="1345565"/>
            <a:ext cx="2809637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00CD9-941C-439D-8886-54E067C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Ferienwohnung Reiseziel Fehlermeldung</a:t>
            </a:r>
          </a:p>
        </p:txBody>
      </p:sp>
      <p:pic>
        <p:nvPicPr>
          <p:cNvPr id="5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3D559514-2099-674D-9A59-F92DEC5A7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031150" y="1690688"/>
            <a:ext cx="2502036" cy="44480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12BC53-AADD-754F-B1DB-423043D35D0B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Suche nach Ferienwohnung ohne Angabe eines Reiseziels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„Reiseziel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required</a:t>
            </a:r>
            <a:r>
              <a:rPr lang="de-DE" dirty="0">
                <a:sym typeface="Wingdings" pitchFamily="2" charset="2"/>
              </a:rPr>
              <a:t>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Fehlermeldungen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195868C-EBE8-9D4D-8A79-FEECC11CC40C}"/>
              </a:ext>
            </a:extLst>
          </p:cNvPr>
          <p:cNvGraphicFramePr>
            <a:graphicFrameLocks noGrp="1"/>
          </p:cNvGraphicFramePr>
          <p:nvPr/>
        </p:nvGraphicFramePr>
        <p:xfrm>
          <a:off x="6613706" y="6138753"/>
          <a:ext cx="2308223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223">
                  <a:extLst>
                    <a:ext uri="{9D8B030D-6E8A-4147-A177-3AD203B41FA5}">
                      <a16:colId xmlns:a16="http://schemas.microsoft.com/office/drawing/2014/main" val="291782598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n03-dl-fehlermeldung_ferienwohnung.mp4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38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7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D4F97-0AF0-40B0-98CA-7566676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Auswahl nicht eindeutig zuzuordnen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37C015-8B1E-3048-BF23-C4339A4FF8AE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Hinzufügen von Kindern bei Flüge </a:t>
            </a:r>
            <a:r>
              <a:rPr lang="de-DE" dirty="0">
                <a:sym typeface="Wingdings" pitchFamily="2" charset="2"/>
              </a:rPr>
              <a:t> Auswahl nicht kann nicht zugeordnet werden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Sprache des Benutzers verwenden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6251EBF-F865-BD48-84FA-080C07176720}"/>
              </a:ext>
            </a:extLst>
          </p:cNvPr>
          <p:cNvGraphicFramePr>
            <a:graphicFrameLocks noGrp="1"/>
          </p:cNvGraphicFramePr>
          <p:nvPr/>
        </p:nvGraphicFramePr>
        <p:xfrm>
          <a:off x="7211695" y="5084762"/>
          <a:ext cx="405638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6380">
                  <a:extLst>
                    <a:ext uri="{9D8B030D-6E8A-4147-A177-3AD203B41FA5}">
                      <a16:colId xmlns:a16="http://schemas.microsoft.com/office/drawing/2014/main" val="141031034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n04-mg-auswahl-kinder.png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227782"/>
                  </a:ext>
                </a:extLst>
              </a:tr>
            </a:tbl>
          </a:graphicData>
        </a:graphic>
      </p:graphicFrame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98C846E4-2A97-1245-9F74-CFF21A51A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01E36-9C24-4074-945A-4592EE7B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Falsche Fehlermeldung bei </a:t>
            </a:r>
            <a:r>
              <a:rPr lang="de-AT" dirty="0" err="1"/>
              <a:t>Flughafentranser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43A18C-E8C1-9E4E-ACAB-E04FC4D759B9}"/>
              </a:ext>
            </a:extLst>
          </p:cNvPr>
          <p:cNvSpPr txBox="1"/>
          <p:nvPr/>
        </p:nvSpPr>
        <p:spPr>
          <a:xfrm>
            <a:off x="269506" y="1439228"/>
            <a:ext cx="5826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Flughafentransfer Hin- und Rückfahrt am </a:t>
            </a:r>
            <a:br>
              <a:rPr lang="de-DE" dirty="0"/>
            </a:br>
            <a:r>
              <a:rPr lang="de-DE" dirty="0"/>
              <a:t>selben Tag nicht möglich </a:t>
            </a:r>
            <a:r>
              <a:rPr lang="de-DE" dirty="0">
                <a:sym typeface="Wingdings" pitchFamily="2" charset="2"/>
              </a:rPr>
              <a:t> Fehlermeldung falsch:</a:t>
            </a:r>
            <a:r>
              <a:rPr lang="de-DE" i="1" dirty="0">
                <a:sym typeface="Wingdings" pitchFamily="2" charset="2"/>
              </a:rPr>
              <a:t> 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Gute Fehlermeldung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921F2E4-9850-964F-9731-2F5005DD564B}"/>
              </a:ext>
            </a:extLst>
          </p:cNvPr>
          <p:cNvGraphicFramePr>
            <a:graphicFrameLocks noGrp="1"/>
          </p:cNvGraphicFramePr>
          <p:nvPr/>
        </p:nvGraphicFramePr>
        <p:xfrm>
          <a:off x="6325721" y="6229034"/>
          <a:ext cx="4912868" cy="231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868">
                  <a:extLst>
                    <a:ext uri="{9D8B030D-6E8A-4147-A177-3AD203B41FA5}">
                      <a16:colId xmlns:a16="http://schemas.microsoft.com/office/drawing/2014/main" val="3654958694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n05-mg-falsche-fehlermeldung.png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057085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E365AE93-580B-7844-A2FA-7A305531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2F2E27-8BE8-D048-B573-41B2A1D9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0811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53E57-0939-42FE-8DEC-B5A8797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Deals/Last Minute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B3E5296-EC2C-1A48-8622-85B7F9988D90}"/>
              </a:ext>
            </a:extLst>
          </p:cNvPr>
          <p:cNvSpPr txBox="1"/>
          <p:nvPr/>
        </p:nvSpPr>
        <p:spPr>
          <a:xfrm>
            <a:off x="432997" y="1431013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Konsistenz</a:t>
            </a:r>
          </a:p>
          <a:p>
            <a:r>
              <a:rPr lang="de-DE" dirty="0">
                <a:sym typeface="Wingdings" pitchFamily="2" charset="2"/>
              </a:rPr>
              <a:t>Browser: Chrome	</a:t>
            </a:r>
          </a:p>
          <a:p>
            <a:r>
              <a:rPr lang="de-DE" dirty="0">
                <a:sym typeface="Wingdings" pitchFamily="2" charset="2"/>
              </a:rPr>
              <a:t>Betriebssystem: Windows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9862D35-5EDB-D743-BA02-33D9B094B686}"/>
              </a:ext>
            </a:extLst>
          </p:cNvPr>
          <p:cNvGraphicFramePr>
            <a:graphicFrameLocks noGrp="1"/>
          </p:cNvGraphicFramePr>
          <p:nvPr/>
        </p:nvGraphicFramePr>
        <p:xfrm>
          <a:off x="7094855" y="6295203"/>
          <a:ext cx="187325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56194649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n06-TD-Deals.mp4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435661"/>
                  </a:ext>
                </a:extLst>
              </a:tr>
            </a:tbl>
          </a:graphicData>
        </a:graphic>
      </p:graphicFrame>
      <p:pic>
        <p:nvPicPr>
          <p:cNvPr id="7" name="n06-TD-Deals">
            <a:hlinkClick r:id="" action="ppaction://media"/>
            <a:extLst>
              <a:ext uri="{FF2B5EF4-FFF2-40B4-BE49-F238E27FC236}">
                <a16:creationId xmlns:a16="http://schemas.microsoft.com/office/drawing/2014/main" id="{5480C772-E856-0043-9C7D-A11747525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166" y="2198158"/>
            <a:ext cx="7576524" cy="4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Positive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Gute Fehlermeldungen</a:t>
            </a:r>
          </a:p>
          <a:p>
            <a:r>
              <a:rPr lang="de-AT" dirty="0"/>
              <a:t>Hilfestellungen</a:t>
            </a:r>
          </a:p>
          <a:p>
            <a:r>
              <a:rPr lang="de-AT" dirty="0"/>
              <a:t>Fehlervermeidung Flugdatum</a:t>
            </a:r>
          </a:p>
          <a:p>
            <a:r>
              <a:rPr lang="de-AT"/>
              <a:t>Strukturierte Grundfunktionalitäten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2257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92E2F-F61F-4F07-8CAA-BCA62D8A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Gute Fehlermeldungen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48B6B-07EB-4144-A179-1F56DA93E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45933" cy="4351338"/>
          </a:xfrm>
        </p:spPr>
        <p:txBody>
          <a:bodyPr/>
          <a:lstStyle/>
          <a:p>
            <a:pPr lvl="0"/>
            <a:r>
              <a:rPr lang="de-AT" sz="2000" dirty="0">
                <a:solidFill>
                  <a:prstClr val="black"/>
                </a:solidFill>
              </a:rPr>
              <a:t>Die Fehlermeldungen sind für alle Altersgruppen verständlich formuliert.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Schweregrad: 3,67 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Heuristik: Gute Fehlermeldung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Browser: Chrome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Betriebssystem: Windows</a:t>
            </a:r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61A82C-8284-42C3-B41B-80456FF23C2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293734" y="1404064"/>
            <a:ext cx="2450465" cy="4049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422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Beschreibung der Website</a:t>
            </a:r>
          </a:p>
          <a:p>
            <a:r>
              <a:rPr lang="de-AT" dirty="0"/>
              <a:t>Benutzerprofil (</a:t>
            </a:r>
            <a:r>
              <a:rPr lang="de-AT" dirty="0" err="1"/>
              <a:t>Personas</a:t>
            </a:r>
            <a:r>
              <a:rPr lang="de-AT" dirty="0"/>
              <a:t>)</a:t>
            </a:r>
          </a:p>
          <a:p>
            <a:r>
              <a:rPr lang="de-AT" dirty="0"/>
              <a:t>Evaluierungsumgebungen</a:t>
            </a:r>
          </a:p>
          <a:p>
            <a:r>
              <a:rPr lang="de-AT" dirty="0"/>
              <a:t>Wie viele Probleme wurden gefunden (welche Gewichtung hatten diese)</a:t>
            </a:r>
          </a:p>
          <a:p>
            <a:pPr lvl="1"/>
            <a:r>
              <a:rPr lang="de-AT" dirty="0"/>
              <a:t>Erklärung der schwerwiegendsten Probleme</a:t>
            </a:r>
          </a:p>
          <a:p>
            <a:pPr lvl="1"/>
            <a:r>
              <a:rPr lang="de-AT" dirty="0"/>
              <a:t>Erklärung der positivsten Aspekte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8987-02C5-4B78-80CD-975C3264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dirty="0"/>
              <a:t>Hilfestellungen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1C403-56F8-430B-B333-50DE9EB5E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AT" sz="2000" dirty="0"/>
          </a:p>
        </p:txBody>
      </p:sp>
      <p:pic>
        <p:nvPicPr>
          <p:cNvPr id="4" name="Grafik 3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785644D-AEF2-4F39-9EF1-8ED38CE4BA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636007" y="1690688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9548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788A8-4A65-4BB8-8E75-95393538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Fehlervermeidung Flugdatum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03693-2411-4D07-8160-FBF5639C3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8900" cy="4351338"/>
          </a:xfrm>
        </p:spPr>
        <p:txBody>
          <a:bodyPr/>
          <a:lstStyle/>
          <a:p>
            <a:pPr lvl="0"/>
            <a:r>
              <a:rPr lang="de-AT" sz="2000" dirty="0">
                <a:solidFill>
                  <a:prstClr val="black"/>
                </a:solidFill>
              </a:rPr>
              <a:t>Das Abflugdatum kann nicht vor dem Ankunftsdatum liegen.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Schweregrad: 3,33 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Heuristik: Fehlervermeidung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Browser: Chrome</a:t>
            </a:r>
          </a:p>
          <a:p>
            <a:pPr marL="0" lvl="0" indent="0">
              <a:buNone/>
            </a:pPr>
            <a:r>
              <a:rPr lang="de-AT" sz="2000" dirty="0">
                <a:solidFill>
                  <a:prstClr val="black"/>
                </a:solidFill>
              </a:rPr>
              <a:t>Betriebssystem: iOS</a:t>
            </a:r>
          </a:p>
          <a:p>
            <a:endParaRPr lang="de-AT" dirty="0"/>
          </a:p>
        </p:txBody>
      </p:sp>
      <p:pic>
        <p:nvPicPr>
          <p:cNvPr id="5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BCFFE03B-78BB-404C-AAD0-7578A841D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E4CD9-EA9C-44D5-BD06-95DB331D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Strukturierte Grundfunktionalitäten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5AB27E-74DE-084D-B87E-98AE0FE0BC05}"/>
              </a:ext>
            </a:extLst>
          </p:cNvPr>
          <p:cNvSpPr txBox="1"/>
          <p:nvPr/>
        </p:nvSpPr>
        <p:spPr>
          <a:xfrm>
            <a:off x="615877" y="1690688"/>
            <a:ext cx="5826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Bilder ergänzen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z.B.: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Flüge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Hin- und Rückflug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Nur Hinflug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Mehrere Reiseziele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Flug + Hotel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Pauschalreisen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Positivität: 3,00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E90095-8FDF-B645-BF95-6223A7956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919" y="1545177"/>
            <a:ext cx="2724564" cy="4843670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D74D9C29-7FB6-A242-ACF5-CE9471E3BF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5919" y="6388847"/>
          <a:ext cx="2784332" cy="184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84347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p04-dl-ästhetik.png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76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8010-7705-4340-AE48-0EB35CD9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68B9B-BF06-1A42-BB17-357374CD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Auslegung auf die Zielgruppe</a:t>
            </a:r>
          </a:p>
          <a:p>
            <a:r>
              <a:rPr lang="de-DE" dirty="0"/>
              <a:t>Desktop VS Mobile</a:t>
            </a:r>
          </a:p>
          <a:p>
            <a:r>
              <a:rPr lang="de-DE" dirty="0"/>
              <a:t>Allgemein Positives</a:t>
            </a:r>
          </a:p>
          <a:p>
            <a:r>
              <a:rPr lang="de-DE" dirty="0"/>
              <a:t>Allgemein Negatives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98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22A83-363C-6B40-BA47-1E9D2B8B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153F4-898E-5A49-95C0-16C6D30E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5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Beschreibung der Website: </a:t>
            </a:r>
            <a:r>
              <a:rPr lang="de-DE" dirty="0" err="1"/>
              <a:t>www.expedia.at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Webportal zum Buchen von Reisen</a:t>
            </a:r>
          </a:p>
          <a:p>
            <a:r>
              <a:rPr lang="de-DE" dirty="0"/>
              <a:t>Buchen von</a:t>
            </a:r>
          </a:p>
          <a:p>
            <a:pPr lvl="1"/>
            <a:r>
              <a:rPr lang="de-DE" dirty="0"/>
              <a:t>Hotel</a:t>
            </a:r>
          </a:p>
          <a:p>
            <a:pPr lvl="1"/>
            <a:r>
              <a:rPr lang="de-DE" dirty="0"/>
              <a:t>Flug</a:t>
            </a:r>
          </a:p>
          <a:p>
            <a:pPr lvl="1"/>
            <a:r>
              <a:rPr lang="de-DE" dirty="0"/>
              <a:t>Mietwagen</a:t>
            </a:r>
          </a:p>
          <a:p>
            <a:r>
              <a:rPr lang="de-DE" dirty="0"/>
              <a:t>Preise verschiedener Angebotskombinationen vergleichen</a:t>
            </a:r>
          </a:p>
          <a:p>
            <a:r>
              <a:rPr lang="de-DE" dirty="0"/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Reisen im dienstlichen und im Privatbereich</a:t>
            </a:r>
          </a:p>
          <a:p>
            <a:r>
              <a:rPr lang="de-DE" dirty="0"/>
              <a:t>Altersgruppe: variiert sehr stark</a:t>
            </a:r>
          </a:p>
          <a:p>
            <a:pPr lvl="1"/>
            <a:r>
              <a:rPr lang="de-DE" dirty="0"/>
              <a:t>Zwischen 18 und 60 Jahre</a:t>
            </a:r>
          </a:p>
          <a:p>
            <a:r>
              <a:rPr lang="de-DE" dirty="0"/>
              <a:t>Benutzerprofile speziell:</a:t>
            </a:r>
          </a:p>
          <a:p>
            <a:pPr lvl="1"/>
            <a:r>
              <a:rPr lang="de-DE" dirty="0"/>
              <a:t>Lastminute/Deals: jüngere Personen mit engem Budget </a:t>
            </a:r>
            <a:r>
              <a:rPr lang="de-DE" dirty="0">
                <a:sym typeface="Wingdings" pitchFamily="2" charset="2"/>
              </a:rPr>
              <a:t> günstige Schnäppchen finden</a:t>
            </a:r>
          </a:p>
          <a:p>
            <a:r>
              <a:rPr lang="de-DE" dirty="0">
                <a:sym typeface="Wingdings" pitchFamily="2" charset="2"/>
              </a:rPr>
              <a:t>Siehe </a:t>
            </a:r>
            <a:r>
              <a:rPr lang="de-DE" dirty="0" err="1">
                <a:sym typeface="Wingdings" pitchFamily="2" charset="2"/>
              </a:rPr>
              <a:t>Personas</a:t>
            </a:r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„Life </a:t>
            </a:r>
            <a:r>
              <a:rPr lang="de-AT" i="1" dirty="0" err="1"/>
              <a:t>is</a:t>
            </a:r>
            <a:r>
              <a:rPr lang="de-AT" i="1" dirty="0"/>
              <a:t> </a:t>
            </a:r>
            <a:r>
              <a:rPr lang="de-AT" i="1" dirty="0" err="1"/>
              <a:t>too</a:t>
            </a:r>
            <a:r>
              <a:rPr lang="de-AT" i="1" dirty="0"/>
              <a:t> </a:t>
            </a:r>
            <a:r>
              <a:rPr lang="de-AT" i="1" dirty="0" err="1"/>
              <a:t>short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stay</a:t>
            </a:r>
            <a:r>
              <a:rPr lang="de-AT" i="1" dirty="0"/>
              <a:t> at </a:t>
            </a:r>
            <a:r>
              <a:rPr lang="de-AT" i="1" dirty="0" err="1"/>
              <a:t>home</a:t>
            </a:r>
            <a:r>
              <a:rPr lang="de-AT" i="1" dirty="0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/>
              <a:t>„</a:t>
            </a:r>
            <a:r>
              <a:rPr lang="en-US" sz="1600" i="1" dirty="0"/>
              <a:t>In every walk with nature, one receives far more than he seeks.”</a:t>
            </a:r>
            <a:endParaRPr lang="de-AT" sz="1600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</a:t>
            </a:r>
            <a:r>
              <a:rPr lang="en-US" i="1" dirty="0"/>
              <a:t>The most important thing in the world is family</a:t>
            </a:r>
            <a:r>
              <a:rPr lang="en-US" b="1" i="1" dirty="0"/>
              <a:t> </a:t>
            </a:r>
            <a:r>
              <a:rPr lang="en-US" i="1" dirty="0"/>
              <a:t>and love”</a:t>
            </a:r>
            <a:endParaRPr lang="de-AT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862819" cy="16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Theresa </a:t>
            </a:r>
            <a:r>
              <a:rPr lang="de-DE" dirty="0" err="1"/>
              <a:t>Dietinger</a:t>
            </a:r>
            <a:endParaRPr lang="de-DE" dirty="0"/>
          </a:p>
          <a:p>
            <a:pPr lvl="1"/>
            <a:r>
              <a:rPr lang="de-DE" dirty="0"/>
              <a:t>Gerät: Acer </a:t>
            </a:r>
            <a:r>
              <a:rPr lang="de-DE" dirty="0" err="1"/>
              <a:t>Aspire</a:t>
            </a:r>
            <a:r>
              <a:rPr lang="de-DE" dirty="0"/>
              <a:t> V13</a:t>
            </a:r>
          </a:p>
          <a:p>
            <a:pPr lvl="1"/>
            <a:r>
              <a:rPr lang="de-DE" dirty="0"/>
              <a:t>Betriebssystem: Windows 10 Home 1803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Ja</a:t>
            </a:r>
          </a:p>
          <a:p>
            <a:r>
              <a:rPr lang="de-DE" dirty="0"/>
              <a:t>Mathias Gsell</a:t>
            </a:r>
          </a:p>
          <a:p>
            <a:pPr lvl="1"/>
            <a:r>
              <a:rPr lang="de-DE" dirty="0"/>
              <a:t>Gerät: MacBook Pro 13“ 2018</a:t>
            </a:r>
          </a:p>
          <a:p>
            <a:pPr lvl="1"/>
            <a:r>
              <a:rPr lang="de-DE" dirty="0"/>
              <a:t>Betriebssystem: </a:t>
            </a:r>
            <a:r>
              <a:rPr lang="de-DE" dirty="0" err="1"/>
              <a:t>macOS</a:t>
            </a:r>
            <a:r>
              <a:rPr lang="de-DE" dirty="0"/>
              <a:t> </a:t>
            </a:r>
            <a:r>
              <a:rPr lang="de-DE" dirty="0" err="1"/>
              <a:t>Mojave</a:t>
            </a:r>
            <a:r>
              <a:rPr lang="de-DE" dirty="0"/>
              <a:t> 10.14.4</a:t>
            </a:r>
          </a:p>
          <a:p>
            <a:pPr lvl="1"/>
            <a:r>
              <a:rPr lang="de-DE" dirty="0"/>
              <a:t>Browser: Safari</a:t>
            </a:r>
          </a:p>
          <a:p>
            <a:pPr lvl="1"/>
            <a:r>
              <a:rPr lang="de-DE" dirty="0"/>
              <a:t>Ad-Blocker: Nein</a:t>
            </a:r>
          </a:p>
          <a:p>
            <a:r>
              <a:rPr lang="de-DE" dirty="0"/>
              <a:t>Daniel Lamprecht</a:t>
            </a:r>
          </a:p>
          <a:p>
            <a:pPr lvl="1"/>
            <a:r>
              <a:rPr lang="de-DE" dirty="0"/>
              <a:t>Gerät: iPhone 7 Plus</a:t>
            </a:r>
          </a:p>
          <a:p>
            <a:pPr lvl="1"/>
            <a:r>
              <a:rPr lang="de-DE" dirty="0"/>
              <a:t>Betriebssystem: iOS 12.2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Nein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Erhebliche Probleme: 6</a:t>
            </a:r>
          </a:p>
          <a:p>
            <a:r>
              <a:rPr lang="de-DE" dirty="0"/>
              <a:t>Kleine Probleme: 18</a:t>
            </a:r>
          </a:p>
          <a:p>
            <a:r>
              <a:rPr lang="de-DE" dirty="0"/>
              <a:t>Unbedeutende Probleme: 10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596869"/>
              </p:ext>
            </p:extLst>
          </p:nvPr>
        </p:nvGraphicFramePr>
        <p:xfrm>
          <a:off x="5962186" y="1372414"/>
          <a:ext cx="539161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Breitbild</PresentationFormat>
  <Paragraphs>234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Resultate</vt:lpstr>
      <vt:lpstr>Gute Fehlermeldungen</vt:lpstr>
      <vt:lpstr>Hilfestellungen</vt:lpstr>
      <vt:lpstr>Fehlervermeidung Flugdatum</vt:lpstr>
      <vt:lpstr>Strukturierte Grundfunktionalitäten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Theresa Dietinger</dc:creator>
  <cp:lastModifiedBy>Theresa Dietinger</cp:lastModifiedBy>
  <cp:revision>11</cp:revision>
  <dcterms:created xsi:type="dcterms:W3CDTF">2019-05-10T11:36:04Z</dcterms:created>
  <dcterms:modified xsi:type="dcterms:W3CDTF">2019-05-13T11:40:16Z</dcterms:modified>
</cp:coreProperties>
</file>